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3" r:id="rId4"/>
    <p:sldId id="306" r:id="rId5"/>
    <p:sldId id="266" r:id="rId6"/>
    <p:sldId id="334" r:id="rId7"/>
    <p:sldId id="335" r:id="rId8"/>
    <p:sldId id="336" r:id="rId9"/>
    <p:sldId id="321" r:id="rId10"/>
    <p:sldId id="337" r:id="rId11"/>
    <p:sldId id="322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DA44F"/>
    <a:srgbClr val="FF33CC"/>
    <a:srgbClr val="CBA24E"/>
    <a:srgbClr val="252766"/>
    <a:srgbClr val="FFC000"/>
    <a:srgbClr val="5B9BD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44" y="3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0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1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5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3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2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A0EC-71ED-42CC-B7E4-0D7187EE4AB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E6F9E-4609-483D-8EC5-1DFF1EA7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rc.org/sites/default/files/2022-03/parking_management.pdf" TargetMode="External"/><Relationship Id="rId2" Type="http://schemas.openxmlformats.org/officeDocument/2006/relationships/hyperlink" Target="https://dmampo.org/wp-content/uploads/2013/06/parking-management-and-desig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owledge.uli.org/en/reports/research-reports/innovations-in-parking-policy?q&amp;sortBy=relevance&amp;sortOrder=asc&amp;page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081548"/>
            <a:ext cx="9658350" cy="3728577"/>
          </a:xfrm>
          <a:noFill/>
          <a:ln w="76200" cap="rnd" cmpd="thickThin">
            <a:noFill/>
          </a:ln>
          <a:effectLst>
            <a:softEdge rad="190500"/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latin typeface="Candara" panose="020E0502030303020204" pitchFamily="34" charset="0"/>
                <a:ea typeface="Fira Sans SemiBold" panose="020B0603050000020004" pitchFamily="34" charset="0"/>
                <a:cs typeface="ItalicT" panose="00000400000000000000" pitchFamily="2" charset="0"/>
              </a:rPr>
              <a:t>PLANNING IN LAPEL</a:t>
            </a:r>
            <a:br>
              <a:rPr lang="en-US" sz="5400" b="1" dirty="0">
                <a:latin typeface="Candara" panose="020E0502030303020204" pitchFamily="34" charset="0"/>
                <a:ea typeface="Fira Sans SemiBold" panose="020B0603050000020004" pitchFamily="34" charset="0"/>
                <a:cs typeface="ItalicT" panose="00000400000000000000" pitchFamily="2" charset="0"/>
              </a:rPr>
            </a:br>
            <a:r>
              <a:rPr lang="en-US" sz="5400" b="1" dirty="0">
                <a:latin typeface="Candara" panose="020E0502030303020204" pitchFamily="34" charset="0"/>
                <a:ea typeface="Fira Sans SemiBold" panose="020B0603050000020004" pitchFamily="34" charset="0"/>
                <a:cs typeface="ItalicT" panose="00000400000000000000" pitchFamily="2" charset="0"/>
              </a:rPr>
              <a:t>C2 District Parking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2823" y="5695573"/>
            <a:ext cx="5346192" cy="786384"/>
          </a:xfrm>
          <a:effectLst>
            <a:softEdge rad="63500"/>
          </a:effectLst>
        </p:spPr>
        <p:txBody>
          <a:bodyPr>
            <a:normAutofit/>
          </a:bodyPr>
          <a:lstStyle/>
          <a:p>
            <a:pPr algn="r"/>
            <a:r>
              <a:rPr lang="en-US" sz="1800">
                <a:latin typeface="Avenir Next LT Pro" panose="020B0504020202020204" pitchFamily="34" charset="0"/>
                <a:ea typeface="Fira Sans Book" panose="020B0503050000020004" pitchFamily="34" charset="0"/>
              </a:rPr>
              <a:t>July 2025</a:t>
            </a:r>
            <a:endParaRPr lang="en-US" sz="1800" dirty="0">
              <a:latin typeface="Avenir Next LT Pro" panose="020B0504020202020204" pitchFamily="34" charset="0"/>
              <a:ea typeface="Fira Sans Book" panose="020B0503050000020004" pitchFamily="34" charset="0"/>
            </a:endParaRPr>
          </a:p>
          <a:p>
            <a:pPr algn="r"/>
            <a:r>
              <a:rPr lang="en-US" sz="18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Prepared by: Marcellus Johnson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F5780B-3D5F-E472-5E9C-5DE8F5CF6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5" y="5457962"/>
            <a:ext cx="3125735" cy="1023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7C9E14-5933-0629-FBB7-027BD405144A}"/>
              </a:ext>
            </a:extLst>
          </p:cNvPr>
          <p:cNvSpPr/>
          <p:nvPr/>
        </p:nvSpPr>
        <p:spPr>
          <a:xfrm>
            <a:off x="602985" y="993058"/>
            <a:ext cx="10986030" cy="3817067"/>
          </a:xfrm>
          <a:prstGeom prst="rect">
            <a:avLst/>
          </a:prstGeom>
          <a:noFill/>
          <a:ln w="101600" cmpd="thickThin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645FA-1121-26AF-EC9E-C2550C574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1D3A9B-581E-2A7E-799B-9DB88833D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22065" y="-1009660"/>
            <a:ext cx="6860275" cy="887959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688B3A-3868-3EF5-2770-EB0182C92634}"/>
              </a:ext>
            </a:extLst>
          </p:cNvPr>
          <p:cNvSpPr txBox="1"/>
          <p:nvPr/>
        </p:nvSpPr>
        <p:spPr>
          <a:xfrm>
            <a:off x="2754217" y="1513827"/>
            <a:ext cx="19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&lt;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50DB1-828E-AE07-92A0-1698F3DBB960}"/>
              </a:ext>
            </a:extLst>
          </p:cNvPr>
          <p:cNvSpPr txBox="1"/>
          <p:nvPr/>
        </p:nvSpPr>
        <p:spPr>
          <a:xfrm>
            <a:off x="3707176" y="4464597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Town Hall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D0B1C-DAED-D321-6AD6-6DAAA8D50834}"/>
              </a:ext>
            </a:extLst>
          </p:cNvPr>
          <p:cNvSpPr txBox="1"/>
          <p:nvPr/>
        </p:nvSpPr>
        <p:spPr>
          <a:xfrm>
            <a:off x="4079709" y="2024071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 Bank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F5FED1-BFB3-A82C-28A4-1B7FC1F8E7C9}"/>
              </a:ext>
            </a:extLst>
          </p:cNvPr>
          <p:cNvSpPr txBox="1"/>
          <p:nvPr/>
        </p:nvSpPr>
        <p:spPr>
          <a:xfrm>
            <a:off x="7752202" y="4597925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 Office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E778ED-5FA4-1469-EC38-18965BA71347}"/>
              </a:ext>
            </a:extLst>
          </p:cNvPr>
          <p:cNvSpPr txBox="1"/>
          <p:nvPr/>
        </p:nvSpPr>
        <p:spPr>
          <a:xfrm>
            <a:off x="8634776" y="2010540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Smoky’s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75F51-E00A-7BA3-4D57-7814A3667C39}"/>
              </a:ext>
            </a:extLst>
          </p:cNvPr>
          <p:cNvSpPr txBox="1"/>
          <p:nvPr/>
        </p:nvSpPr>
        <p:spPr>
          <a:xfrm>
            <a:off x="8634776" y="2433060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Lapel Bulldog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3D22F8-059C-F001-3BC6-3590620ADD7A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9050867" y="2802392"/>
            <a:ext cx="536868" cy="8827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848DB0-1E51-FB0C-3267-E2C61273CBD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284633" y="2195206"/>
            <a:ext cx="350143" cy="109409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37F933-A066-2AA4-2CAA-9D5821FC5816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7933267" y="3996267"/>
            <a:ext cx="771894" cy="60165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1E6B64-5F3F-4C1A-70BB-1E3F48615EF0}"/>
              </a:ext>
            </a:extLst>
          </p:cNvPr>
          <p:cNvCxnSpPr>
            <a:stCxn id="13" idx="3"/>
          </p:cNvCxnSpPr>
          <p:nvPr/>
        </p:nvCxnSpPr>
        <p:spPr>
          <a:xfrm>
            <a:off x="5985627" y="2208737"/>
            <a:ext cx="1261840" cy="156739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B70406-29AC-9ED9-DABF-0B3A4AD89112}"/>
              </a:ext>
            </a:extLst>
          </p:cNvPr>
          <p:cNvCxnSpPr>
            <a:stCxn id="12" idx="0"/>
          </p:cNvCxnSpPr>
          <p:nvPr/>
        </p:nvCxnSpPr>
        <p:spPr>
          <a:xfrm flipV="1">
            <a:off x="4660135" y="3801533"/>
            <a:ext cx="1097198" cy="66306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0B74F3C-5077-887B-B71A-90D033E64C1B}"/>
              </a:ext>
            </a:extLst>
          </p:cNvPr>
          <p:cNvSpPr/>
          <p:nvPr/>
        </p:nvSpPr>
        <p:spPr>
          <a:xfrm>
            <a:off x="2955581" y="0"/>
            <a:ext cx="9236419" cy="1371600"/>
          </a:xfrm>
          <a:prstGeom prst="rect">
            <a:avLst/>
          </a:prstGeom>
          <a:solidFill>
            <a:srgbClr val="CDA4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CF59B-B071-580B-BCD9-2033F2EDBACD}"/>
              </a:ext>
            </a:extLst>
          </p:cNvPr>
          <p:cNvSpPr txBox="1">
            <a:spLocks/>
          </p:cNvSpPr>
          <p:nvPr/>
        </p:nvSpPr>
        <p:spPr>
          <a:xfrm>
            <a:off x="580102" y="226142"/>
            <a:ext cx="11041627" cy="1022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Bilo Bold" panose="020B0803040000020003" pitchFamily="34" charset="0"/>
                <a:ea typeface="Fira Sans Medium" panose="020B0603050000020004" pitchFamily="34" charset="0"/>
              </a:rPr>
              <a:t>Remove Off-Street Parking Minimums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BA0D0-91E6-8231-C6A3-A2C8455C955A}"/>
              </a:ext>
            </a:extLst>
          </p:cNvPr>
          <p:cNvSpPr txBox="1"/>
          <p:nvPr/>
        </p:nvSpPr>
        <p:spPr>
          <a:xfrm>
            <a:off x="402461" y="1883159"/>
            <a:ext cx="2888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Main Street, there are already </a:t>
            </a:r>
            <a:r>
              <a:rPr lang="en-US" b="1" dirty="0"/>
              <a:t>84</a:t>
            </a:r>
            <a:r>
              <a:rPr lang="en-US" dirty="0"/>
              <a:t> marked on-street spaces with space in the rights of way on either side to add around </a:t>
            </a:r>
            <a:r>
              <a:rPr lang="en-US" b="1" dirty="0"/>
              <a:t>36 </a:t>
            </a:r>
            <a:r>
              <a:rPr lang="en-US" dirty="0"/>
              <a:t>more marked and properly paved/maintained spaces.</a:t>
            </a:r>
          </a:p>
          <a:p>
            <a:endParaRPr lang="en-US" dirty="0"/>
          </a:p>
          <a:p>
            <a:r>
              <a:rPr lang="en-US" dirty="0"/>
              <a:t>For standard operations, existing on-street parking is sufficient to meet current demand, and it is unnecessary to require new businesses to provide additional off-street spaces.</a:t>
            </a:r>
          </a:p>
        </p:txBody>
      </p:sp>
    </p:spTree>
    <p:extLst>
      <p:ext uri="{BB962C8B-B14F-4D97-AF65-F5344CB8AC3E}">
        <p14:creationId xmlns:p14="http://schemas.microsoft.com/office/powerpoint/2010/main" val="66269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D5D2C-B9F9-CC9A-B165-E0E5F7A89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9F1A-1564-CD28-E36F-084E8722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196645"/>
            <a:ext cx="11061290" cy="10422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  <a:ea typeface="Fira Sans Medium" panose="020B0603050000020004" pitchFamily="34" charset="0"/>
              </a:rPr>
              <a:t>Further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0E91-150F-E069-6790-044A4456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5" y="1494502"/>
            <a:ext cx="11474245" cy="4552337"/>
          </a:xfrm>
        </p:spPr>
        <p:txBody>
          <a:bodyPr numCol="1">
            <a:normAutofit/>
          </a:bodyPr>
          <a:lstStyle/>
          <a:p>
            <a:pPr marL="45720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Allow on-street parking to be factored into required parking</a:t>
            </a:r>
          </a:p>
          <a:p>
            <a:pPr marL="45720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“In lieu” fees – charge applicants for each spot they don’t provide</a:t>
            </a:r>
          </a:p>
          <a:p>
            <a:pPr marL="45720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Fees could be set aside to fund road maintenance or maintenance of on-street parking</a:t>
            </a:r>
          </a:p>
          <a:p>
            <a:pPr marL="45720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Loosen design standards and encourage greater use of alleys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i="1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40BD2-FC93-86C2-334E-91E161AE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9FEF-FA44-E2F1-FDA4-41176BDB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196645"/>
            <a:ext cx="11061290" cy="105205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  <a:ea typeface="Fira Sans Medium" panose="020B0603050000020004" pitchFamily="34" charset="0"/>
              </a:rPr>
              <a:t>References and 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7C03-F157-7811-0C24-CD4AA41E6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5" y="1494502"/>
            <a:ext cx="11474245" cy="4552337"/>
          </a:xfrm>
        </p:spPr>
        <p:txBody>
          <a:bodyPr numCol="1">
            <a:normAutofit/>
          </a:bodyPr>
          <a:lstStyle/>
          <a:p>
            <a:pPr marL="688975"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  <a:hlinkClick r:id="rId2"/>
              </a:rPr>
              <a:t>Best Practices: Parking Management &amp; Design</a:t>
            </a: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. Des Moines Metropolitan Planning Organization</a:t>
            </a:r>
          </a:p>
          <a:p>
            <a:pPr marL="688975"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  <a:hlinkClick r:id="rId3"/>
              </a:rPr>
              <a:t>Planning for Whole Communities Toolkit – Parking Management</a:t>
            </a: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. Puget Sound Regional Council</a:t>
            </a:r>
          </a:p>
          <a:p>
            <a:pPr marL="688975"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  <a:hlinkClick r:id="rId4"/>
              </a:rPr>
              <a:t>Parking Policy Innovations in the United States</a:t>
            </a: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. Urban Land Institute</a:t>
            </a:r>
          </a:p>
        </p:txBody>
      </p:sp>
    </p:spTree>
    <p:extLst>
      <p:ext uri="{BB962C8B-B14F-4D97-AF65-F5344CB8AC3E}">
        <p14:creationId xmlns:p14="http://schemas.microsoft.com/office/powerpoint/2010/main" val="24509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74" y="196645"/>
            <a:ext cx="11061290" cy="11503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  <a:ea typeface="Fira Sans Medium" panose="020B0603050000020004" pitchFamily="34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1504335"/>
            <a:ext cx="11484078" cy="4552336"/>
          </a:xfrm>
        </p:spPr>
        <p:txBody>
          <a:bodyPr lIns="182880" tIns="182880" rIns="182880" bIns="182880">
            <a:normAutofit/>
          </a:bodyPr>
          <a:lstStyle/>
          <a:p>
            <a:pPr marL="461963" indent="-4619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C2 Zoning District Intent</a:t>
            </a:r>
          </a:p>
          <a:p>
            <a:pPr marL="461963" indent="-4619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C2 District Map (Annotated)</a:t>
            </a:r>
          </a:p>
          <a:p>
            <a:pPr marL="461963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C2 Parking Requirements</a:t>
            </a:r>
          </a:p>
          <a:p>
            <a:pPr marL="461963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C2 Parking Design Standards</a:t>
            </a:r>
          </a:p>
          <a:p>
            <a:pPr marL="461963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Parking Requirements Conformity</a:t>
            </a:r>
          </a:p>
          <a:p>
            <a:pPr marL="461963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Existing Off-Street Parking</a:t>
            </a:r>
          </a:p>
          <a:p>
            <a:pPr marL="461963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Existing On-Street Parking</a:t>
            </a:r>
          </a:p>
          <a:p>
            <a:pPr marL="461963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Further Recommendations</a:t>
            </a:r>
          </a:p>
          <a:p>
            <a:pPr marL="461963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References and Further Reading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i="1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4CA61-D51A-9E67-68BC-53A505B02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DEB3A-1E17-9E0F-9BA2-F9209FBCB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96" y="1520826"/>
            <a:ext cx="11506443" cy="4538330"/>
          </a:xfrm>
        </p:spPr>
        <p:txBody>
          <a:bodyPr lIns="182880" tIns="182880" rIns="182880" bIns="182880" numCol="1" spcCol="457200"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atin typeface="Avenir Next LT Pro" panose="020B0504020202020204" pitchFamily="34" charset="0"/>
              </a:rPr>
              <a:t>The “C2”, Downtown Commercial District is intended to provide for the </a:t>
            </a:r>
            <a:r>
              <a:rPr lang="en-US" sz="3200" b="1" dirty="0">
                <a:latin typeface="Avenir Next LT Pro" panose="020B0504020202020204" pitchFamily="34" charset="0"/>
              </a:rPr>
              <a:t>continued viability </a:t>
            </a:r>
            <a:r>
              <a:rPr lang="en-US" sz="3200" dirty="0">
                <a:latin typeface="Avenir Next LT Pro" panose="020B0504020202020204" pitchFamily="34" charset="0"/>
              </a:rPr>
              <a:t>of the historic central business district. This district is also intended to </a:t>
            </a:r>
            <a:r>
              <a:rPr lang="en-US" sz="3200" b="1" dirty="0">
                <a:latin typeface="Avenir Next LT Pro" panose="020B0504020202020204" pitchFamily="34" charset="0"/>
              </a:rPr>
              <a:t>accommodate and support the use of existing structures within the downtown</a:t>
            </a:r>
            <a:r>
              <a:rPr lang="en-US" sz="3200" dirty="0">
                <a:latin typeface="Avenir Next LT Pro" panose="020B0504020202020204" pitchFamily="34" charset="0"/>
              </a:rPr>
              <a:t>. It is further intended to permit the continued, contextually appropriate, development of the area through re-use, infill, and mixed-used development.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4D46C7-97AF-2D06-DB94-8C23184CA8C6}"/>
              </a:ext>
            </a:extLst>
          </p:cNvPr>
          <p:cNvSpPr txBox="1">
            <a:spLocks/>
          </p:cNvSpPr>
          <p:nvPr/>
        </p:nvSpPr>
        <p:spPr>
          <a:xfrm>
            <a:off x="580102" y="226142"/>
            <a:ext cx="11041627" cy="1022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Bilo Bold" panose="020B0803040000020003" pitchFamily="34" charset="0"/>
                <a:ea typeface="Fira Sans Medium" panose="020B0603050000020004" pitchFamily="34" charset="0"/>
              </a:rPr>
              <a:t>C2 Zoning Intent</a:t>
            </a:r>
          </a:p>
        </p:txBody>
      </p:sp>
    </p:spTree>
    <p:extLst>
      <p:ext uri="{BB962C8B-B14F-4D97-AF65-F5344CB8AC3E}">
        <p14:creationId xmlns:p14="http://schemas.microsoft.com/office/powerpoint/2010/main" val="94221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EF9C6EC-BC89-C4D2-BDAE-F183BB2CA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2065" y="-1009660"/>
            <a:ext cx="6860275" cy="887959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6714" y="226142"/>
            <a:ext cx="11041627" cy="1022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Bilo Bold" panose="020B0803040000020003" pitchFamily="34" charset="0"/>
                <a:ea typeface="Fira Sans Medium" panose="020B0603050000020004" pitchFamily="34" charset="0"/>
              </a:rPr>
              <a:t>C2 District 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18517-4553-8295-CAEA-215B430408F9}"/>
              </a:ext>
            </a:extLst>
          </p:cNvPr>
          <p:cNvSpPr txBox="1"/>
          <p:nvPr/>
        </p:nvSpPr>
        <p:spPr>
          <a:xfrm>
            <a:off x="2754217" y="1513827"/>
            <a:ext cx="19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&lt;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6295C-FBBB-48EA-6910-FEA8A641EA70}"/>
              </a:ext>
            </a:extLst>
          </p:cNvPr>
          <p:cNvSpPr txBox="1"/>
          <p:nvPr/>
        </p:nvSpPr>
        <p:spPr>
          <a:xfrm>
            <a:off x="3707176" y="4464597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Town Hall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9BDE3F-5294-9A62-F8B9-5DABB94D0C51}"/>
              </a:ext>
            </a:extLst>
          </p:cNvPr>
          <p:cNvSpPr txBox="1"/>
          <p:nvPr/>
        </p:nvSpPr>
        <p:spPr>
          <a:xfrm>
            <a:off x="4079709" y="2024071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 Bank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DB422-4173-7228-14F2-4B6FC7F9FAAC}"/>
              </a:ext>
            </a:extLst>
          </p:cNvPr>
          <p:cNvSpPr txBox="1"/>
          <p:nvPr/>
        </p:nvSpPr>
        <p:spPr>
          <a:xfrm>
            <a:off x="7752202" y="4597925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 Office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4FAA1-8F52-3010-412D-FA60A60F0AA6}"/>
              </a:ext>
            </a:extLst>
          </p:cNvPr>
          <p:cNvSpPr txBox="1"/>
          <p:nvPr/>
        </p:nvSpPr>
        <p:spPr>
          <a:xfrm>
            <a:off x="8634776" y="2010540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Smoky’s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B6B20-171F-4266-8895-9CB459B51CBA}"/>
              </a:ext>
            </a:extLst>
          </p:cNvPr>
          <p:cNvSpPr txBox="1"/>
          <p:nvPr/>
        </p:nvSpPr>
        <p:spPr>
          <a:xfrm>
            <a:off x="8634776" y="2433060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Lapel Bulldog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A9EED7-5F57-C9DB-0062-EF5A682D6C8B}"/>
              </a:ext>
            </a:extLst>
          </p:cNvPr>
          <p:cNvCxnSpPr>
            <a:stCxn id="17" idx="2"/>
          </p:cNvCxnSpPr>
          <p:nvPr/>
        </p:nvCxnSpPr>
        <p:spPr>
          <a:xfrm flipH="1">
            <a:off x="8991600" y="2802392"/>
            <a:ext cx="596135" cy="8636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A58D31-44EF-97E8-FC63-7168FB08B59E}"/>
              </a:ext>
            </a:extLst>
          </p:cNvPr>
          <p:cNvCxnSpPr>
            <a:stCxn id="16" idx="1"/>
          </p:cNvCxnSpPr>
          <p:nvPr/>
        </p:nvCxnSpPr>
        <p:spPr>
          <a:xfrm flipH="1">
            <a:off x="8204200" y="2195206"/>
            <a:ext cx="430576" cy="105599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FCC0E5-BA43-1142-D2B4-CE8F696D2927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7933267" y="3996267"/>
            <a:ext cx="771894" cy="60165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04292D-6216-B8F7-CD38-2350090C9304}"/>
              </a:ext>
            </a:extLst>
          </p:cNvPr>
          <p:cNvCxnSpPr>
            <a:stCxn id="13" idx="3"/>
          </p:cNvCxnSpPr>
          <p:nvPr/>
        </p:nvCxnSpPr>
        <p:spPr>
          <a:xfrm>
            <a:off x="5985627" y="2208737"/>
            <a:ext cx="1261840" cy="156739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2C6A18-9062-4903-C549-B08AEF326D5B}"/>
              </a:ext>
            </a:extLst>
          </p:cNvPr>
          <p:cNvCxnSpPr>
            <a:stCxn id="12" idx="0"/>
          </p:cNvCxnSpPr>
          <p:nvPr/>
        </p:nvCxnSpPr>
        <p:spPr>
          <a:xfrm flipV="1">
            <a:off x="4660135" y="3801533"/>
            <a:ext cx="1097198" cy="66306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3B48ED5-55EF-D6B9-64F1-B7E1C358861F}"/>
              </a:ext>
            </a:extLst>
          </p:cNvPr>
          <p:cNvSpPr txBox="1"/>
          <p:nvPr/>
        </p:nvSpPr>
        <p:spPr>
          <a:xfrm>
            <a:off x="508000" y="2125133"/>
            <a:ext cx="2447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28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21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11 residences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1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1 parking lot</a:t>
            </a:r>
          </a:p>
        </p:txBody>
      </p:sp>
    </p:spTree>
    <p:extLst>
      <p:ext uri="{BB962C8B-B14F-4D97-AF65-F5344CB8AC3E}">
        <p14:creationId xmlns:p14="http://schemas.microsoft.com/office/powerpoint/2010/main" val="303128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03" y="216311"/>
            <a:ext cx="11021962" cy="11405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ilo Bold" panose="020B0803040000020003" pitchFamily="34" charset="0"/>
                <a:ea typeface="Fira Sans Medium" panose="020B0603050000020004" pitchFamily="34" charset="0"/>
              </a:rPr>
              <a:t>C2 Parking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03" y="1776462"/>
            <a:ext cx="11021962" cy="4054067"/>
          </a:xfrm>
          <a:noFill/>
        </p:spPr>
        <p:txBody>
          <a:bodyPr>
            <a:normAutofit fontScale="92500"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V7.2.15. Parking Standards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1.5 </a:t>
            </a:r>
            <a:r>
              <a:rPr lang="en-US" sz="2600" b="1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off-street</a:t>
            </a: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 spaces per dwelling unit and 1 visitor parking space for every 2 units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1 </a:t>
            </a:r>
            <a:r>
              <a:rPr lang="en-US" sz="2600" b="1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off-street</a:t>
            </a: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 space for every employee working the longest shift (FTE)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0.5-1 </a:t>
            </a:r>
            <a:r>
              <a:rPr lang="en-US" sz="2600" b="1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off-street</a:t>
            </a: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 space for each business vehicle on site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0.5-1.5 </a:t>
            </a:r>
            <a:r>
              <a:rPr lang="en-US" sz="2600" b="1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off-street</a:t>
            </a: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 spaces according to square footage/seats in an auditorium or dining room</a:t>
            </a:r>
          </a:p>
        </p:txBody>
      </p:sp>
    </p:spTree>
    <p:extLst>
      <p:ext uri="{BB962C8B-B14F-4D97-AF65-F5344CB8AC3E}">
        <p14:creationId xmlns:p14="http://schemas.microsoft.com/office/powerpoint/2010/main" val="296632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08F18-5848-BD47-FDB8-44BEFE69E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D88E-C020-F63B-7AEB-67A99A1C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216311"/>
            <a:ext cx="11021962" cy="11405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ilo Bold" panose="020B0803040000020003" pitchFamily="34" charset="0"/>
                <a:ea typeface="Fira Sans Medium" panose="020B0603050000020004" pitchFamily="34" charset="0"/>
              </a:rPr>
              <a:t>C2 Parking Design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15F3-06C9-DA21-E327-3A30FC82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1776462"/>
            <a:ext cx="11021962" cy="4054067"/>
          </a:xfrm>
          <a:noFill/>
        </p:spPr>
        <p:txBody>
          <a:bodyPr>
            <a:normAutofit fontScale="92500"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V7.2.15. Parking Standards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Parking lots must be </a:t>
            </a:r>
            <a:r>
              <a:rPr lang="en-US" sz="2600" b="1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paved</a:t>
            </a: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 and </a:t>
            </a:r>
            <a:r>
              <a:rPr lang="en-US" sz="2600" b="1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spots clearly marked with paint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Parking spaces shall be placed so that they </a:t>
            </a:r>
            <a:r>
              <a:rPr lang="en-US" sz="2600" b="1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do not require vehicles to maneuver in a public ROW or entrance drive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Parking lots must be </a:t>
            </a:r>
            <a:r>
              <a:rPr lang="en-US" sz="2600" b="1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fully curbed </a:t>
            </a: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and have wheel stops as necessary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Parking lots must have </a:t>
            </a:r>
            <a:r>
              <a:rPr lang="en-US" sz="2600" b="1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lighting</a:t>
            </a: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 and </a:t>
            </a:r>
            <a:r>
              <a:rPr lang="en-US" sz="2600" b="1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landscaping</a:t>
            </a:r>
            <a:r>
              <a:rPr lang="en-US" sz="2600" i="1" dirty="0">
                <a:latin typeface="Avenir Next LT Pro" panose="020B0504020202020204" pitchFamily="34" charset="0"/>
                <a:ea typeface="Fira Sans Book" panose="020B0503050000020004" pitchFamily="34" charset="0"/>
              </a:rPr>
              <a:t> (if 6 or more spaces)</a:t>
            </a:r>
          </a:p>
        </p:txBody>
      </p:sp>
    </p:spTree>
    <p:extLst>
      <p:ext uri="{BB962C8B-B14F-4D97-AF65-F5344CB8AC3E}">
        <p14:creationId xmlns:p14="http://schemas.microsoft.com/office/powerpoint/2010/main" val="351202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38F38-973D-F86F-745E-1AB9B4F0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C5A3C2-4C5A-FAC9-C048-2884DB234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22065" y="-1009660"/>
            <a:ext cx="6860275" cy="887959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126953-A42F-3293-F293-EBCA06A278C2}"/>
              </a:ext>
            </a:extLst>
          </p:cNvPr>
          <p:cNvSpPr txBox="1"/>
          <p:nvPr/>
        </p:nvSpPr>
        <p:spPr>
          <a:xfrm>
            <a:off x="2754217" y="1513827"/>
            <a:ext cx="19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&lt;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D7593F-FA68-FEA5-E9F1-A29AA5CA1CF5}"/>
              </a:ext>
            </a:extLst>
          </p:cNvPr>
          <p:cNvSpPr txBox="1"/>
          <p:nvPr/>
        </p:nvSpPr>
        <p:spPr>
          <a:xfrm>
            <a:off x="3707176" y="4464597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Town Hall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5C38C-F96F-7A3E-6D53-10D13CAEBF51}"/>
              </a:ext>
            </a:extLst>
          </p:cNvPr>
          <p:cNvSpPr txBox="1"/>
          <p:nvPr/>
        </p:nvSpPr>
        <p:spPr>
          <a:xfrm>
            <a:off x="4079709" y="2024071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 Bank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480F9B-CDE1-2B4F-5295-3DE5567FDFE0}"/>
              </a:ext>
            </a:extLst>
          </p:cNvPr>
          <p:cNvSpPr txBox="1"/>
          <p:nvPr/>
        </p:nvSpPr>
        <p:spPr>
          <a:xfrm>
            <a:off x="7752202" y="4597925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 Office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F37732-51FD-1C40-3DF3-8E689C40EF11}"/>
              </a:ext>
            </a:extLst>
          </p:cNvPr>
          <p:cNvSpPr txBox="1"/>
          <p:nvPr/>
        </p:nvSpPr>
        <p:spPr>
          <a:xfrm>
            <a:off x="8634776" y="2010540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Smoky’s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536D0-5968-6176-861E-E018D3C22405}"/>
              </a:ext>
            </a:extLst>
          </p:cNvPr>
          <p:cNvSpPr txBox="1"/>
          <p:nvPr/>
        </p:nvSpPr>
        <p:spPr>
          <a:xfrm>
            <a:off x="8634776" y="2433060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Lapel Bulldog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74B5CB-12C3-3A95-171E-720116B6D96A}"/>
              </a:ext>
            </a:extLst>
          </p:cNvPr>
          <p:cNvCxnSpPr>
            <a:stCxn id="17" idx="2"/>
          </p:cNvCxnSpPr>
          <p:nvPr/>
        </p:nvCxnSpPr>
        <p:spPr>
          <a:xfrm flipH="1">
            <a:off x="8991600" y="2802392"/>
            <a:ext cx="596135" cy="8636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58AE09-5BFD-5BB9-EF2E-B7F59A1EECDE}"/>
              </a:ext>
            </a:extLst>
          </p:cNvPr>
          <p:cNvCxnSpPr>
            <a:stCxn id="16" idx="1"/>
          </p:cNvCxnSpPr>
          <p:nvPr/>
        </p:nvCxnSpPr>
        <p:spPr>
          <a:xfrm flipH="1">
            <a:off x="8204200" y="2195206"/>
            <a:ext cx="430576" cy="105599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287894-E273-3466-08B3-4E66E7E3283F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7933267" y="3996267"/>
            <a:ext cx="771894" cy="60165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FDA6A7-9467-6A40-AD6E-215E7759BADD}"/>
              </a:ext>
            </a:extLst>
          </p:cNvPr>
          <p:cNvCxnSpPr>
            <a:stCxn id="13" idx="3"/>
          </p:cNvCxnSpPr>
          <p:nvPr/>
        </p:nvCxnSpPr>
        <p:spPr>
          <a:xfrm>
            <a:off x="5985627" y="2208737"/>
            <a:ext cx="1261840" cy="156739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167294-BF64-72DD-56E1-3BDC8EB3030F}"/>
              </a:ext>
            </a:extLst>
          </p:cNvPr>
          <p:cNvCxnSpPr>
            <a:stCxn id="12" idx="0"/>
          </p:cNvCxnSpPr>
          <p:nvPr/>
        </p:nvCxnSpPr>
        <p:spPr>
          <a:xfrm flipV="1">
            <a:off x="4660135" y="3801533"/>
            <a:ext cx="1097198" cy="66306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249DCBB-A4AC-C585-3F81-F61F7E6E60AA}"/>
              </a:ext>
            </a:extLst>
          </p:cNvPr>
          <p:cNvSpPr/>
          <p:nvPr/>
        </p:nvSpPr>
        <p:spPr>
          <a:xfrm>
            <a:off x="2955581" y="0"/>
            <a:ext cx="9236419" cy="1371600"/>
          </a:xfrm>
          <a:prstGeom prst="rect">
            <a:avLst/>
          </a:prstGeom>
          <a:solidFill>
            <a:srgbClr val="CDA4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C2085-D275-79B0-E8ED-051B12282730}"/>
              </a:ext>
            </a:extLst>
          </p:cNvPr>
          <p:cNvSpPr txBox="1">
            <a:spLocks/>
          </p:cNvSpPr>
          <p:nvPr/>
        </p:nvSpPr>
        <p:spPr>
          <a:xfrm>
            <a:off x="580102" y="226142"/>
            <a:ext cx="11041627" cy="1022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Bilo Bold" panose="020B0803040000020003" pitchFamily="34" charset="0"/>
                <a:ea typeface="Fira Sans Medium" panose="020B0603050000020004" pitchFamily="34" charset="0"/>
              </a:rPr>
              <a:t>Parking Requirements Conformity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50F49-B466-43CD-336C-F4F305C18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92" y="4386791"/>
            <a:ext cx="2914650" cy="1657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130B7-A75E-E5F2-4F94-5CC90EF51EFD}"/>
              </a:ext>
            </a:extLst>
          </p:cNvPr>
          <p:cNvSpPr txBox="1"/>
          <p:nvPr/>
        </p:nvSpPr>
        <p:spPr>
          <a:xfrm>
            <a:off x="377510" y="2024071"/>
            <a:ext cx="27564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C2 Zoning would require a minimum of </a:t>
            </a:r>
            <a:r>
              <a:rPr lang="en-US" b="1" dirty="0"/>
              <a:t>287 off-street spaces</a:t>
            </a:r>
            <a:r>
              <a:rPr lang="en-US" dirty="0"/>
              <a:t>. </a:t>
            </a:r>
            <a:r>
              <a:rPr lang="en-US" dirty="0">
                <a:latin typeface="Avenir Next LT Pro" panose="020B0504020202020204" pitchFamily="34" charset="0"/>
              </a:rPr>
              <a:t>When</a:t>
            </a:r>
            <a:r>
              <a:rPr lang="en-US" dirty="0"/>
              <a:t> the required parking stall and drive aisle dimensions are included, this would amount to over </a:t>
            </a:r>
            <a:r>
              <a:rPr lang="en-US" b="1" dirty="0"/>
              <a:t>115,000 sf.</a:t>
            </a:r>
          </a:p>
        </p:txBody>
      </p:sp>
    </p:spTree>
    <p:extLst>
      <p:ext uri="{BB962C8B-B14F-4D97-AF65-F5344CB8AC3E}">
        <p14:creationId xmlns:p14="http://schemas.microsoft.com/office/powerpoint/2010/main" val="333823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4EA05-CF68-7DF1-295C-455E91160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C1B28D-87FF-D7D4-A81B-FE2EDA77C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22065" y="-1009660"/>
            <a:ext cx="6860275" cy="887959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07D084-DFA8-9B78-3821-D8F8CABEE156}"/>
              </a:ext>
            </a:extLst>
          </p:cNvPr>
          <p:cNvSpPr txBox="1"/>
          <p:nvPr/>
        </p:nvSpPr>
        <p:spPr>
          <a:xfrm>
            <a:off x="2754217" y="1513827"/>
            <a:ext cx="19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&lt;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2929E-BB73-4707-9302-3FB0DA718E21}"/>
              </a:ext>
            </a:extLst>
          </p:cNvPr>
          <p:cNvSpPr txBox="1"/>
          <p:nvPr/>
        </p:nvSpPr>
        <p:spPr>
          <a:xfrm>
            <a:off x="3707176" y="4464597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Town Hall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80A54-27E4-2342-ADEF-605B0C1C99F4}"/>
              </a:ext>
            </a:extLst>
          </p:cNvPr>
          <p:cNvSpPr txBox="1"/>
          <p:nvPr/>
        </p:nvSpPr>
        <p:spPr>
          <a:xfrm>
            <a:off x="4079709" y="2024071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 Bank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463C6-4316-2F73-D999-3DCDD93835EB}"/>
              </a:ext>
            </a:extLst>
          </p:cNvPr>
          <p:cNvSpPr txBox="1"/>
          <p:nvPr/>
        </p:nvSpPr>
        <p:spPr>
          <a:xfrm>
            <a:off x="7752202" y="4597925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 Office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1CED6-7DFD-76B3-66E6-1B7B62D29429}"/>
              </a:ext>
            </a:extLst>
          </p:cNvPr>
          <p:cNvSpPr txBox="1"/>
          <p:nvPr/>
        </p:nvSpPr>
        <p:spPr>
          <a:xfrm>
            <a:off x="8634776" y="2010540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Smoky’s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FE36CB-21B5-38E3-41DA-077BCFCC46D5}"/>
              </a:ext>
            </a:extLst>
          </p:cNvPr>
          <p:cNvSpPr txBox="1"/>
          <p:nvPr/>
        </p:nvSpPr>
        <p:spPr>
          <a:xfrm>
            <a:off x="8634776" y="2433060"/>
            <a:ext cx="1905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Lapel Bulldog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52AAE8-3C21-C39F-BA64-D53B2BB341B2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9050867" y="2802392"/>
            <a:ext cx="536868" cy="8827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B40241-ECDB-933B-2EF0-4EF79C20F72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284633" y="2195206"/>
            <a:ext cx="350143" cy="109409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203EF6-5640-4077-3B68-3CA0FA2EC930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7933267" y="3996267"/>
            <a:ext cx="771894" cy="60165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0216A6-1444-84BE-F43E-29D511971305}"/>
              </a:ext>
            </a:extLst>
          </p:cNvPr>
          <p:cNvCxnSpPr>
            <a:stCxn id="13" idx="3"/>
          </p:cNvCxnSpPr>
          <p:nvPr/>
        </p:nvCxnSpPr>
        <p:spPr>
          <a:xfrm>
            <a:off x="5985627" y="2208737"/>
            <a:ext cx="1261840" cy="156739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A54B03-727D-0938-D633-EC070DC58E9B}"/>
              </a:ext>
            </a:extLst>
          </p:cNvPr>
          <p:cNvCxnSpPr>
            <a:stCxn id="12" idx="0"/>
          </p:cNvCxnSpPr>
          <p:nvPr/>
        </p:nvCxnSpPr>
        <p:spPr>
          <a:xfrm flipV="1">
            <a:off x="4660135" y="3801533"/>
            <a:ext cx="1097198" cy="66306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474C426-54CE-8DDA-BCB9-37E0AE2A7255}"/>
              </a:ext>
            </a:extLst>
          </p:cNvPr>
          <p:cNvSpPr/>
          <p:nvPr/>
        </p:nvSpPr>
        <p:spPr>
          <a:xfrm>
            <a:off x="2955581" y="0"/>
            <a:ext cx="9236419" cy="1371600"/>
          </a:xfrm>
          <a:prstGeom prst="rect">
            <a:avLst/>
          </a:prstGeom>
          <a:solidFill>
            <a:srgbClr val="CDA4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A6201-DAC1-CE1D-08DC-8C409FA4964A}"/>
              </a:ext>
            </a:extLst>
          </p:cNvPr>
          <p:cNvSpPr txBox="1">
            <a:spLocks/>
          </p:cNvSpPr>
          <p:nvPr/>
        </p:nvSpPr>
        <p:spPr>
          <a:xfrm>
            <a:off x="580102" y="226142"/>
            <a:ext cx="11041627" cy="1022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Bilo Bold" panose="020B0803040000020003" pitchFamily="34" charset="0"/>
                <a:ea typeface="Fira Sans Medium" panose="020B0603050000020004" pitchFamily="34" charset="0"/>
              </a:rPr>
              <a:t>Existing Off-Street Parking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A9233-ED59-A91E-BD32-A218197E575C}"/>
              </a:ext>
            </a:extLst>
          </p:cNvPr>
          <p:cNvSpPr txBox="1"/>
          <p:nvPr/>
        </p:nvSpPr>
        <p:spPr>
          <a:xfrm>
            <a:off x="402461" y="1883159"/>
            <a:ext cx="2756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vacant parcels used for parking (cyan) total about 33,976 sf, which is only about </a:t>
            </a:r>
            <a:r>
              <a:rPr lang="en-US" b="1" dirty="0"/>
              <a:t>1/3</a:t>
            </a:r>
            <a:r>
              <a:rPr lang="en-US" dirty="0"/>
              <a:t> of the </a:t>
            </a:r>
            <a:r>
              <a:rPr lang="en-US" dirty="0">
                <a:latin typeface="Avenir Next LT Pro" panose="020B0504020202020204" pitchFamily="34" charset="0"/>
              </a:rPr>
              <a:t>estimated</a:t>
            </a:r>
            <a:r>
              <a:rPr lang="en-US" dirty="0"/>
              <a:t> space needed to bring all existing buildings into conformity (orange).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290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24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A0710-BBF2-DE57-204D-EBB399A36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52A0-31CD-1FB4-235A-F9D14BB5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55" y="570271"/>
            <a:ext cx="5530645" cy="2858729"/>
          </a:xfrm>
          <a:gradFill>
            <a:gsLst>
              <a:gs pos="0">
                <a:schemeClr val="tx1">
                  <a:alpha val="35000"/>
                </a:schemeClr>
              </a:gs>
              <a:gs pos="100000">
                <a:schemeClr val="tx1">
                  <a:lumMod val="65000"/>
                  <a:lumOff val="35000"/>
                  <a:alpha val="15000"/>
                </a:schemeClr>
              </a:gs>
            </a:gsLst>
            <a:lin ang="0" scaled="0"/>
          </a:gradFill>
        </p:spPr>
        <p:txBody>
          <a:bodyPr lIns="182880" rIns="182880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  <a:ea typeface="Fira Sans Medium" panose="020B0603050000020004" pitchFamily="34" charset="0"/>
              </a:rPr>
              <a:t>What can be done to better align parking standards with zoning intent?</a:t>
            </a:r>
          </a:p>
        </p:txBody>
      </p:sp>
    </p:spTree>
    <p:extLst>
      <p:ext uri="{BB962C8B-B14F-4D97-AF65-F5344CB8AC3E}">
        <p14:creationId xmlns:p14="http://schemas.microsoft.com/office/powerpoint/2010/main" val="380052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541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 Next LT Pro</vt:lpstr>
      <vt:lpstr>Bilo Bold</vt:lpstr>
      <vt:lpstr>Calibri</vt:lpstr>
      <vt:lpstr>Calibri Light</vt:lpstr>
      <vt:lpstr>Candara</vt:lpstr>
      <vt:lpstr>Fira Sans Book</vt:lpstr>
      <vt:lpstr>Office Theme</vt:lpstr>
      <vt:lpstr>PLANNING IN LAPEL C2 District Parking Requirements</vt:lpstr>
      <vt:lpstr>Contents</vt:lpstr>
      <vt:lpstr>PowerPoint Presentation</vt:lpstr>
      <vt:lpstr>PowerPoint Presentation</vt:lpstr>
      <vt:lpstr>C2 Parking Requirements</vt:lpstr>
      <vt:lpstr>C2 Parking Design Standards</vt:lpstr>
      <vt:lpstr>PowerPoint Presentation</vt:lpstr>
      <vt:lpstr>PowerPoint Presentation</vt:lpstr>
      <vt:lpstr>What can be done to better align parking standards with zoning intent?</vt:lpstr>
      <vt:lpstr>PowerPoint Presentation</vt:lpstr>
      <vt:lpstr>Further Recommendations</vt:lpstr>
      <vt:lpstr>References and Further Reading</vt:lpstr>
    </vt:vector>
  </TitlesOfParts>
  <Company>ms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Polhuy, Oksana</dc:creator>
  <cp:lastModifiedBy>Johnson, Marcellus</cp:lastModifiedBy>
  <cp:revision>93</cp:revision>
  <dcterms:created xsi:type="dcterms:W3CDTF">2022-08-18T14:33:27Z</dcterms:created>
  <dcterms:modified xsi:type="dcterms:W3CDTF">2025-07-03T19:54:35Z</dcterms:modified>
</cp:coreProperties>
</file>